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
      <p:font typeface="Average"/>
      <p:regular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11" Type="http://schemas.openxmlformats.org/officeDocument/2006/relationships/slide" Target="slides/slide6.xml"/><Relationship Id="rId22" Type="http://schemas.openxmlformats.org/officeDocument/2006/relationships/font" Target="fonts/Lato-italic.fntdata"/><Relationship Id="rId10" Type="http://schemas.openxmlformats.org/officeDocument/2006/relationships/slide" Target="slides/slide5.xml"/><Relationship Id="rId21" Type="http://schemas.openxmlformats.org/officeDocument/2006/relationships/font" Target="fonts/Lato-bold.fntdata"/><Relationship Id="rId13" Type="http://schemas.openxmlformats.org/officeDocument/2006/relationships/slide" Target="slides/slide8.xml"/><Relationship Id="rId24" Type="http://schemas.openxmlformats.org/officeDocument/2006/relationships/font" Target="fonts/Average-regular.fntdata"/><Relationship Id="rId12" Type="http://schemas.openxmlformats.org/officeDocument/2006/relationships/slide" Target="slides/slide7.xml"/><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f86955449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f86955449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f869554499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f86955449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f86955449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f86955449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f86955449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f86955449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f86955449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f86955449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4.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5.jpg"/><Relationship Id="rId7"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a:t>
            </a:r>
            <a:endParaRPr/>
          </a:p>
          <a:p>
            <a:pPr indent="0" lvl="0" marL="0" rtl="0" algn="l">
              <a:spcBef>
                <a:spcPts val="0"/>
              </a:spcBef>
              <a:spcAft>
                <a:spcPts val="0"/>
              </a:spcAft>
              <a:buNone/>
            </a:pPr>
            <a:r>
              <a:rPr lang="en-GB"/>
              <a:t>Presentation</a:t>
            </a:r>
            <a:endParaRPr/>
          </a:p>
        </p:txBody>
      </p:sp>
      <p:sp>
        <p:nvSpPr>
          <p:cNvPr id="229" name="Google Shape;229;p17"/>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t>Solution and approach to the Klaveness case project</a:t>
            </a:r>
            <a:endParaRPr/>
          </a:p>
        </p:txBody>
      </p:sp>
    </p:spTree>
  </p:cSld>
  <p:clrMapOvr>
    <a:masterClrMapping/>
  </p:clrMapOvr>
  <mc:AlternateContent>
    <mc:Choice Requires="p14">
      <p:transition spd="slow" p14:dur="1000">
        <p:push dir="r"/>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26"/>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sp>
        <p:nvSpPr>
          <p:cNvPr id="297" name="Google Shape;297;p26"/>
          <p:cNvSpPr txBox="1"/>
          <p:nvPr>
            <p:ph idx="1" type="body"/>
          </p:nvPr>
        </p:nvSpPr>
        <p:spPr>
          <a:xfrm>
            <a:off x="645300" y="2644025"/>
            <a:ext cx="3063300" cy="1940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latin typeface="Arial"/>
                <a:ea typeface="Arial"/>
                <a:cs typeface="Arial"/>
                <a:sym typeface="Arial"/>
              </a:rPr>
              <a:t>The project was fun to solve from design to development. It gave me the chance to implement agile development, planning each functionality, developing and testing and finally integrate is all together.</a:t>
            </a:r>
            <a:endParaRPr/>
          </a:p>
        </p:txBody>
      </p:sp>
      <p:grpSp>
        <p:nvGrpSpPr>
          <p:cNvPr id="298" name="Google Shape;298;p26"/>
          <p:cNvGrpSpPr/>
          <p:nvPr/>
        </p:nvGrpSpPr>
        <p:grpSpPr>
          <a:xfrm>
            <a:off x="4066820" y="1553491"/>
            <a:ext cx="3159984" cy="2439109"/>
            <a:chOff x="3553042" y="1657806"/>
            <a:chExt cx="3461100" cy="2671532"/>
          </a:xfrm>
        </p:grpSpPr>
        <p:sp>
          <p:nvSpPr>
            <p:cNvPr id="299" name="Google Shape;299;p26"/>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6"/>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6"/>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6"/>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6"/>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6"/>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6"/>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6"/>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07" name="Google Shape;307;p26"/>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08" name="Google Shape;308;p26"/>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9" name="Google Shape;309;p26"/>
          <p:cNvGrpSpPr/>
          <p:nvPr/>
        </p:nvGrpSpPr>
        <p:grpSpPr>
          <a:xfrm>
            <a:off x="6762480" y="2546254"/>
            <a:ext cx="1024386" cy="1522884"/>
            <a:chOff x="6505573" y="2745170"/>
            <a:chExt cx="1122000" cy="1668000"/>
          </a:xfrm>
        </p:grpSpPr>
        <p:sp>
          <p:nvSpPr>
            <p:cNvPr id="310" name="Google Shape;310;p26"/>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6"/>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6"/>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14" name="Google Shape;314;p26"/>
          <p:cNvPicPr preferRelativeResize="0"/>
          <p:nvPr/>
        </p:nvPicPr>
        <p:blipFill rotWithShape="1">
          <a:blip r:embed="rId4">
            <a:alphaModFix/>
          </a:blip>
          <a:srcRect b="16020" l="53168" r="26238" t="53058"/>
          <a:stretch/>
        </p:blipFill>
        <p:spPr>
          <a:xfrm>
            <a:off x="6762097" y="2613771"/>
            <a:ext cx="1024200" cy="1333200"/>
          </a:xfrm>
          <a:prstGeom prst="rect">
            <a:avLst/>
          </a:prstGeom>
          <a:noFill/>
          <a:ln>
            <a:noFill/>
          </a:ln>
        </p:spPr>
      </p:pic>
      <p:sp>
        <p:nvSpPr>
          <p:cNvPr id="315" name="Google Shape;315;p26"/>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 name="Google Shape;316;p26"/>
          <p:cNvGrpSpPr/>
          <p:nvPr/>
        </p:nvGrpSpPr>
        <p:grpSpPr>
          <a:xfrm>
            <a:off x="6405845" y="3121897"/>
            <a:ext cx="520684" cy="1036470"/>
            <a:chOff x="9543736" y="4486132"/>
            <a:chExt cx="570300" cy="1135235"/>
          </a:xfrm>
        </p:grpSpPr>
        <p:sp>
          <p:nvSpPr>
            <p:cNvPr id="317" name="Google Shape;317;p26"/>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6"/>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6"/>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6"/>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21" name="Google Shape;321;p26"/>
          <p:cNvPicPr preferRelativeResize="0"/>
          <p:nvPr/>
        </p:nvPicPr>
        <p:blipFill rotWithShape="1">
          <a:blip r:embed="rId5">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22" name="Google Shape;322;p26"/>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26"/>
          <p:cNvGrpSpPr/>
          <p:nvPr/>
        </p:nvGrpSpPr>
        <p:grpSpPr>
          <a:xfrm>
            <a:off x="7564804" y="3443361"/>
            <a:ext cx="455496" cy="692277"/>
            <a:chOff x="7384375" y="3728000"/>
            <a:chExt cx="498900" cy="758244"/>
          </a:xfrm>
        </p:grpSpPr>
        <p:sp>
          <p:nvSpPr>
            <p:cNvPr id="324" name="Google Shape;324;p26"/>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6"/>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6"/>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6"/>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 name="Google Shape;328;p26"/>
          <p:cNvGrpSpPr/>
          <p:nvPr/>
        </p:nvGrpSpPr>
        <p:grpSpPr>
          <a:xfrm>
            <a:off x="7564836" y="3561758"/>
            <a:ext cx="478081" cy="462776"/>
            <a:chOff x="7384385" y="3857442"/>
            <a:chExt cx="523637" cy="506874"/>
          </a:xfrm>
        </p:grpSpPr>
        <p:sp>
          <p:nvSpPr>
            <p:cNvPr id="329" name="Google Shape;329;p26"/>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0" name="Google Shape;330;p26"/>
            <p:cNvGrpSpPr/>
            <p:nvPr/>
          </p:nvGrpSpPr>
          <p:grpSpPr>
            <a:xfrm>
              <a:off x="7384385" y="3857442"/>
              <a:ext cx="523637" cy="498900"/>
              <a:chOff x="7384385" y="3857442"/>
              <a:chExt cx="523637" cy="498900"/>
            </a:xfrm>
          </p:grpSpPr>
          <p:sp>
            <p:nvSpPr>
              <p:cNvPr id="331" name="Google Shape;331;p26"/>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6"/>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33" name="Google Shape;333;p26"/>
          <p:cNvPicPr preferRelativeResize="0"/>
          <p:nvPr/>
        </p:nvPicPr>
        <p:blipFill rotWithShape="1">
          <a:blip r:embed="rId6">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34" name="Google Shape;334;p26"/>
          <p:cNvGrpSpPr/>
          <p:nvPr/>
        </p:nvGrpSpPr>
        <p:grpSpPr>
          <a:xfrm>
            <a:off x="8110843" y="3443361"/>
            <a:ext cx="435785" cy="692277"/>
            <a:chOff x="7982421" y="3727763"/>
            <a:chExt cx="477311" cy="758244"/>
          </a:xfrm>
        </p:grpSpPr>
        <p:sp>
          <p:nvSpPr>
            <p:cNvPr id="335" name="Google Shape;335;p26"/>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6"/>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6"/>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6"/>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6"/>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6"/>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6"/>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6"/>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3" name="Google Shape;343;p26"/>
          <p:cNvPicPr preferRelativeResize="0"/>
          <p:nvPr/>
        </p:nvPicPr>
        <p:blipFill rotWithShape="1">
          <a:blip r:embed="rId7">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3">
                  <a:extLst>
                    <a:ext uri="{A12FA001-AC4F-418D-AE19-62706E023703}">
                      <ahyp:hlinkClr val="tx"/>
                    </a:ext>
                  </a:extLst>
                </a:hlinkClick>
              </a:rPr>
              <a:t>Overview</a:t>
            </a:r>
            <a:endParaRPr sz="1800">
              <a:solidFill>
                <a:srgbClr val="CACACA"/>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ction="ppaction://hlinksldjump" r:id="rId4">
                  <a:extLst>
                    <a:ext uri="{A12FA001-AC4F-418D-AE19-62706E023703}">
                      <ahyp:hlinkClr val="tx"/>
                    </a:ext>
                  </a:extLst>
                </a:hlinkClick>
              </a:rPr>
              <a:t>Understanding the problem</a:t>
            </a:r>
            <a:endParaRPr>
              <a:solidFill>
                <a:srgbClr val="CACACA"/>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Project objective</a:t>
            </a:r>
            <a:endParaRPr>
              <a:solidFill>
                <a:srgbClr val="CACACA"/>
              </a:solidFill>
              <a:latin typeface="Montserrat"/>
              <a:ea typeface="Montserrat"/>
              <a:cs typeface="Montserrat"/>
              <a:sym typeface="Montserrat"/>
            </a:endParaRPr>
          </a:p>
        </p:txBody>
      </p:sp>
      <p:sp>
        <p:nvSpPr>
          <p:cNvPr id="238" name="Google Shape;238;p18"/>
          <p:cNvSpPr txBox="1"/>
          <p:nvPr/>
        </p:nvSpPr>
        <p:spPr>
          <a:xfrm>
            <a:off x="4107701" y="2043413"/>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Introducing: </a:t>
            </a:r>
            <a:r>
              <a:rPr b="1" lang="en-GB" sz="1100">
                <a:solidFill>
                  <a:schemeClr val="lt1"/>
                </a:solidFill>
                <a:latin typeface="Average"/>
                <a:ea typeface="Average"/>
                <a:cs typeface="Average"/>
                <a:sym typeface="Average"/>
              </a:rPr>
              <a:t>Klaveness Case Project</a:t>
            </a:r>
            <a:endParaRPr b="1" sz="1100">
              <a:solidFill>
                <a:schemeClr val="lt1"/>
              </a:solidFill>
              <a:latin typeface="Average"/>
              <a:ea typeface="Average"/>
              <a:cs typeface="Average"/>
              <a:sym typeface="Average"/>
            </a:endParaRPr>
          </a:p>
        </p:txBody>
      </p:sp>
      <p:sp>
        <p:nvSpPr>
          <p:cNvPr id="239" name="Google Shape;239;p18"/>
          <p:cNvSpPr txBox="1"/>
          <p:nvPr/>
        </p:nvSpPr>
        <p:spPr>
          <a:xfrm>
            <a:off x="4107701" y="2371937"/>
            <a:ext cx="3018300" cy="140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GB" sz="700">
                <a:solidFill>
                  <a:srgbClr val="FFFFFF"/>
                </a:solidFill>
                <a:latin typeface="Montserrat"/>
                <a:ea typeface="Montserrat"/>
                <a:cs typeface="Montserrat"/>
                <a:sym typeface="Montserrat"/>
              </a:rPr>
              <a:t>View supplier contracts</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700">
                <a:solidFill>
                  <a:srgbClr val="FFFFFF"/>
                </a:solidFill>
                <a:latin typeface="Montserrat"/>
                <a:ea typeface="Montserrat"/>
                <a:cs typeface="Montserrat"/>
                <a:sym typeface="Montserrat"/>
              </a:rPr>
              <a:t>Add new supplier contract</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700">
                <a:solidFill>
                  <a:srgbClr val="FFFFFF"/>
                </a:solidFill>
                <a:latin typeface="Montserrat"/>
                <a:ea typeface="Montserrat"/>
                <a:cs typeface="Montserrat"/>
                <a:sym typeface="Montserrat"/>
              </a:rPr>
              <a:t>Edit supplier contract</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rPr lang="en-GB" sz="700">
                <a:solidFill>
                  <a:srgbClr val="FFFFFF"/>
                </a:solidFill>
                <a:latin typeface="Montserrat"/>
                <a:ea typeface="Montserrat"/>
                <a:cs typeface="Montserrat"/>
                <a:sym typeface="Montserrat"/>
              </a:rPr>
              <a:t>Delete a supplier contract</a:t>
            </a:r>
            <a:endParaRPr sz="700">
              <a:solidFill>
                <a:srgbClr val="FFFFFF"/>
              </a:solidFill>
              <a:latin typeface="Montserrat"/>
              <a:ea typeface="Montserrat"/>
              <a:cs typeface="Montserrat"/>
              <a:sym typeface="Montserrat"/>
            </a:endParaRPr>
          </a:p>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
        <p:nvSpPr>
          <p:cNvPr id="240" name="Google Shape;240;p18"/>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rgbClr val="FFFFFF"/>
                </a:solidFill>
                <a:uFill>
                  <a:noFill/>
                </a:uFill>
                <a:latin typeface="Montserrat"/>
                <a:ea typeface="Montserrat"/>
                <a:cs typeface="Montserrat"/>
                <a:sym typeface="Montserrat"/>
                <a:hlinkClick>
                  <a:extLst>
                    <a:ext uri="{A12FA001-AC4F-418D-AE19-62706E023703}">
                      <ahyp:hlinkClr val="tx"/>
                    </a:ext>
                  </a:extLst>
                </a:hlinkClick>
              </a:rPr>
              <a:t>Project timeline</a:t>
            </a:r>
            <a:r>
              <a:rPr lang="en-GB">
                <a:solidFill>
                  <a:srgbClr val="CACACA"/>
                </a:solidFill>
                <a:latin typeface="Montserrat"/>
                <a:ea typeface="Montserrat"/>
                <a:cs typeface="Montserrat"/>
                <a:sym typeface="Montserrat"/>
              </a:rPr>
              <a:t>: </a:t>
            </a:r>
            <a:r>
              <a:rPr lang="en-GB" sz="1300">
                <a:solidFill>
                  <a:srgbClr val="CACACA"/>
                </a:solidFill>
                <a:latin typeface="Montserrat"/>
                <a:ea typeface="Montserrat"/>
                <a:cs typeface="Montserrat"/>
                <a:sym typeface="Montserrat"/>
              </a:rPr>
              <a:t>01/11/21 - 04/11/21</a:t>
            </a:r>
            <a:endParaRPr sz="1300">
              <a:solidFill>
                <a:srgbClr val="CACACA"/>
              </a:solidFill>
              <a:latin typeface="Montserrat"/>
              <a:ea typeface="Montserrat"/>
              <a:cs typeface="Montserrat"/>
              <a:sym typeface="Montserrat"/>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46" name="Google Shape;246;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 presentation is about the case project provided by Klaveness Digital for the interview process.</a:t>
            </a:r>
            <a:endParaRPr/>
          </a:p>
          <a:p>
            <a:pPr indent="0" lvl="0" marL="0" rtl="0" algn="l">
              <a:spcBef>
                <a:spcPts val="1600"/>
              </a:spcBef>
              <a:spcAft>
                <a:spcPts val="0"/>
              </a:spcAft>
              <a:buNone/>
            </a:pPr>
            <a:r>
              <a:rPr lang="en-GB"/>
              <a:t>The solution to the problem involved:</a:t>
            </a:r>
            <a:endParaRPr/>
          </a:p>
          <a:p>
            <a:pPr indent="-311150" lvl="0" marL="457200" rtl="0" algn="l">
              <a:spcBef>
                <a:spcPts val="1600"/>
              </a:spcBef>
              <a:spcAft>
                <a:spcPts val="0"/>
              </a:spcAft>
              <a:buSzPts val="1300"/>
              <a:buChar char="-"/>
            </a:pPr>
            <a:r>
              <a:rPr lang="en-GB"/>
              <a:t>Initial system architecture planning</a:t>
            </a:r>
            <a:endParaRPr/>
          </a:p>
          <a:p>
            <a:pPr indent="-311150" lvl="0" marL="457200" rtl="0" algn="l">
              <a:spcBef>
                <a:spcPts val="0"/>
              </a:spcBef>
              <a:spcAft>
                <a:spcPts val="0"/>
              </a:spcAft>
              <a:buSzPts val="1300"/>
              <a:buChar char="-"/>
            </a:pPr>
            <a:r>
              <a:rPr lang="en-GB"/>
              <a:t>Choice of technologies</a:t>
            </a:r>
            <a:endParaRPr/>
          </a:p>
          <a:p>
            <a:pPr indent="-311150" lvl="0" marL="457200" rtl="0" algn="l">
              <a:spcBef>
                <a:spcPts val="0"/>
              </a:spcBef>
              <a:spcAft>
                <a:spcPts val="0"/>
              </a:spcAft>
              <a:buSzPts val="1300"/>
              <a:buChar char="-"/>
            </a:pPr>
            <a:r>
              <a:rPr lang="en-GB"/>
              <a:t>Coding the REST API + GUI</a:t>
            </a:r>
            <a:endParaRPr/>
          </a:p>
          <a:p>
            <a:pPr indent="-311150" lvl="0" marL="457200" rtl="0" algn="l">
              <a:spcBef>
                <a:spcPts val="0"/>
              </a:spcBef>
              <a:spcAft>
                <a:spcPts val="0"/>
              </a:spcAft>
              <a:buSzPts val="1300"/>
              <a:buChar char="-"/>
            </a:pPr>
            <a:r>
              <a:rPr lang="en-GB"/>
              <a:t>Testing the functionalities </a:t>
            </a:r>
            <a:r>
              <a:rPr lang="en-GB"/>
              <a:t>manually</a:t>
            </a:r>
            <a:r>
              <a:rPr lang="en-GB"/>
              <a:t> </a:t>
            </a:r>
            <a:endParaRPr/>
          </a:p>
          <a:p>
            <a:pPr indent="0" lvl="0" marL="0" rtl="0" algn="l">
              <a:spcBef>
                <a:spcPts val="1600"/>
              </a:spcBef>
              <a:spcAft>
                <a:spcPts val="1600"/>
              </a:spcAft>
              <a:buNone/>
            </a:pPr>
            <a:r>
              <a:t/>
            </a:r>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Understanding the problems</a:t>
            </a:r>
            <a:endParaRPr/>
          </a:p>
        </p:txBody>
      </p:sp>
      <p:sp>
        <p:nvSpPr>
          <p:cNvPr id="252" name="Google Shape;252;p20"/>
          <p:cNvSpPr txBox="1"/>
          <p:nvPr/>
        </p:nvSpPr>
        <p:spPr>
          <a:xfrm>
            <a:off x="1266900" y="9724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3" name="Google Shape;253;p20"/>
          <p:cNvSpPr txBox="1"/>
          <p:nvPr>
            <p:ph idx="1" type="body"/>
          </p:nvPr>
        </p:nvSpPr>
        <p:spPr>
          <a:xfrm>
            <a:off x="1999800" y="972525"/>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What is the general architecture of the solution? (How many components and how do they communicate?)</a:t>
            </a:r>
            <a:endParaRPr>
              <a:solidFill>
                <a:srgbClr val="FFFFFF"/>
              </a:solidFill>
            </a:endParaRPr>
          </a:p>
        </p:txBody>
      </p:sp>
      <p:sp>
        <p:nvSpPr>
          <p:cNvPr id="254" name="Google Shape;254;p20"/>
          <p:cNvSpPr txBox="1"/>
          <p:nvPr/>
        </p:nvSpPr>
        <p:spPr>
          <a:xfrm>
            <a:off x="1266900" y="188733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55" name="Google Shape;255;p20"/>
          <p:cNvSpPr txBox="1"/>
          <p:nvPr>
            <p:ph idx="1" type="body"/>
          </p:nvPr>
        </p:nvSpPr>
        <p:spPr>
          <a:xfrm>
            <a:off x="1999800" y="188736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Why did you select the libraries you selected?</a:t>
            </a:r>
            <a:endParaRPr>
              <a:solidFill>
                <a:srgbClr val="FFFFFF"/>
              </a:solidFill>
            </a:endParaRPr>
          </a:p>
        </p:txBody>
      </p:sp>
      <p:sp>
        <p:nvSpPr>
          <p:cNvPr id="256" name="Google Shape;256;p20"/>
          <p:cNvSpPr txBox="1"/>
          <p:nvPr/>
        </p:nvSpPr>
        <p:spPr>
          <a:xfrm>
            <a:off x="1266900" y="28021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7" name="Google Shape;257;p20"/>
          <p:cNvSpPr txBox="1"/>
          <p:nvPr>
            <p:ph idx="1" type="body"/>
          </p:nvPr>
        </p:nvSpPr>
        <p:spPr>
          <a:xfrm>
            <a:off x="1999800" y="28022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How can you add any sort of type safety to the application?</a:t>
            </a:r>
            <a:endParaRPr>
              <a:solidFill>
                <a:srgbClr val="FFFFFF"/>
              </a:solidFill>
            </a:endParaRPr>
          </a:p>
        </p:txBody>
      </p:sp>
      <p:sp>
        <p:nvSpPr>
          <p:cNvPr id="258" name="Google Shape;258;p20"/>
          <p:cNvSpPr txBox="1"/>
          <p:nvPr/>
        </p:nvSpPr>
        <p:spPr>
          <a:xfrm>
            <a:off x="1297500" y="3610994"/>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04</a:t>
            </a:r>
            <a:endParaRPr sz="1300">
              <a:solidFill>
                <a:srgbClr val="FFFFFF"/>
              </a:solidFill>
            </a:endParaRPr>
          </a:p>
        </p:txBody>
      </p:sp>
      <p:sp>
        <p:nvSpPr>
          <p:cNvPr id="259" name="Google Shape;259;p20"/>
          <p:cNvSpPr txBox="1"/>
          <p:nvPr>
            <p:ph idx="1" type="body"/>
          </p:nvPr>
        </p:nvSpPr>
        <p:spPr>
          <a:xfrm>
            <a:off x="2030400" y="3611013"/>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rPr>
              <a:t>How did you proceed to test and verify the correctness of the solution?</a:t>
            </a:r>
            <a:endParaRPr>
              <a:solidFill>
                <a:srgbClr val="FFFFFF"/>
              </a:solidFill>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1"/>
          <p:cNvSpPr txBox="1"/>
          <p:nvPr>
            <p:ph idx="1" type="body"/>
          </p:nvPr>
        </p:nvSpPr>
        <p:spPr>
          <a:xfrm>
            <a:off x="4057650" y="1050150"/>
            <a:ext cx="4539300" cy="159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u="sng"/>
              <a:t>Architecture Overview</a:t>
            </a:r>
            <a:endParaRPr b="1" sz="1100" u="sng"/>
          </a:p>
          <a:p>
            <a:pPr indent="-298450" lvl="0" marL="457200" rtl="0" algn="l">
              <a:spcBef>
                <a:spcPts val="1600"/>
              </a:spcBef>
              <a:spcAft>
                <a:spcPts val="0"/>
              </a:spcAft>
              <a:buSzPts val="1100"/>
              <a:buChar char="-"/>
            </a:pPr>
            <a:r>
              <a:rPr lang="en-GB" sz="1100"/>
              <a:t>The web application uses Google’s OAuth 2.0 to authenticate the client</a:t>
            </a:r>
            <a:endParaRPr sz="1100"/>
          </a:p>
          <a:p>
            <a:pPr indent="-298450" lvl="0" marL="457200" rtl="0" algn="l">
              <a:spcBef>
                <a:spcPts val="0"/>
              </a:spcBef>
              <a:spcAft>
                <a:spcPts val="0"/>
              </a:spcAft>
              <a:buSzPts val="1100"/>
              <a:buChar char="-"/>
            </a:pPr>
            <a:r>
              <a:rPr lang="en-GB" sz="1100"/>
              <a:t>Once authenticated, client has </a:t>
            </a:r>
            <a:r>
              <a:rPr lang="en-GB" sz="1100"/>
              <a:t>persistent</a:t>
            </a:r>
            <a:r>
              <a:rPr lang="en-GB" sz="1100"/>
              <a:t> access to the web interface to perform CRUD operation via HTTPs over a REST api</a:t>
            </a:r>
            <a:endParaRPr sz="1100"/>
          </a:p>
          <a:p>
            <a:pPr indent="-298450" lvl="0" marL="457200" rtl="0" algn="l">
              <a:spcBef>
                <a:spcPts val="0"/>
              </a:spcBef>
              <a:spcAft>
                <a:spcPts val="0"/>
              </a:spcAft>
              <a:buSzPts val="1100"/>
              <a:buChar char="-"/>
            </a:pPr>
            <a:r>
              <a:rPr lang="en-GB" sz="1100"/>
              <a:t>The api communicates with the JSON Server that manipulates the data based on the action</a:t>
            </a:r>
            <a:endParaRPr sz="1100"/>
          </a:p>
          <a:p>
            <a:pPr indent="-298450" lvl="0" marL="457200" rtl="0" algn="l">
              <a:spcBef>
                <a:spcPts val="0"/>
              </a:spcBef>
              <a:spcAft>
                <a:spcPts val="0"/>
              </a:spcAft>
              <a:buSzPts val="1100"/>
              <a:buChar char="-"/>
            </a:pPr>
            <a:r>
              <a:rPr lang="en-GB" sz="1100"/>
              <a:t>User logs out of the system to get back to the login page</a:t>
            </a:r>
            <a:endParaRPr sz="1100"/>
          </a:p>
          <a:p>
            <a:pPr indent="0" lvl="0" marL="0" rtl="0" algn="l">
              <a:spcBef>
                <a:spcPts val="1600"/>
              </a:spcBef>
              <a:spcAft>
                <a:spcPts val="1600"/>
              </a:spcAft>
              <a:buNone/>
            </a:pPr>
            <a:r>
              <a:t/>
            </a:r>
            <a:endParaRPr sz="1100"/>
          </a:p>
        </p:txBody>
      </p:sp>
      <p:sp>
        <p:nvSpPr>
          <p:cNvPr id="265" name="Google Shape;265;p21"/>
          <p:cNvSpPr txBox="1"/>
          <p:nvPr>
            <p:ph idx="1" type="body"/>
          </p:nvPr>
        </p:nvSpPr>
        <p:spPr>
          <a:xfrm>
            <a:off x="1297500" y="317550"/>
            <a:ext cx="58773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solidFill>
                  <a:srgbClr val="FFFFFF"/>
                </a:solidFill>
              </a:rPr>
              <a:t>What is the general architecture of the solution? (How many components and how do they communicate?)</a:t>
            </a:r>
            <a:endParaRPr sz="1800">
              <a:solidFill>
                <a:srgbClr val="FFFFFF"/>
              </a:solidFill>
            </a:endParaRPr>
          </a:p>
        </p:txBody>
      </p:sp>
      <p:pic>
        <p:nvPicPr>
          <p:cNvPr id="266" name="Google Shape;266;p21"/>
          <p:cNvPicPr preferRelativeResize="0"/>
          <p:nvPr/>
        </p:nvPicPr>
        <p:blipFill>
          <a:blip r:embed="rId3">
            <a:alphaModFix/>
          </a:blip>
          <a:stretch>
            <a:fillRect/>
          </a:stretch>
        </p:blipFill>
        <p:spPr>
          <a:xfrm>
            <a:off x="576925" y="1567550"/>
            <a:ext cx="3202375" cy="3015350"/>
          </a:xfrm>
          <a:prstGeom prst="rect">
            <a:avLst/>
          </a:prstGeom>
          <a:noFill/>
          <a:ln>
            <a:noFill/>
          </a:ln>
        </p:spPr>
      </p:pic>
      <p:sp>
        <p:nvSpPr>
          <p:cNvPr id="267" name="Google Shape;267;p21"/>
          <p:cNvSpPr txBox="1"/>
          <p:nvPr>
            <p:ph idx="1" type="body"/>
          </p:nvPr>
        </p:nvSpPr>
        <p:spPr>
          <a:xfrm>
            <a:off x="4022275" y="2854825"/>
            <a:ext cx="4539300" cy="159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u="sng"/>
              <a:t>Components used in GUI:</a:t>
            </a:r>
            <a:endParaRPr b="1" sz="1100" u="sng"/>
          </a:p>
          <a:p>
            <a:pPr indent="-298450" lvl="0" marL="457200" rtl="0" algn="l">
              <a:spcBef>
                <a:spcPts val="1600"/>
              </a:spcBef>
              <a:spcAft>
                <a:spcPts val="0"/>
              </a:spcAft>
              <a:buSzPts val="1100"/>
              <a:buChar char="-"/>
            </a:pPr>
            <a:r>
              <a:rPr lang="en-GB" sz="1100"/>
              <a:t>Login component - to authenticate users in order to use the </a:t>
            </a:r>
            <a:r>
              <a:rPr lang="en-GB" sz="1100"/>
              <a:t>application</a:t>
            </a:r>
            <a:endParaRPr sz="1100"/>
          </a:p>
          <a:p>
            <a:pPr indent="-298450" lvl="0" marL="457200" rtl="0" algn="l">
              <a:spcBef>
                <a:spcPts val="0"/>
              </a:spcBef>
              <a:spcAft>
                <a:spcPts val="0"/>
              </a:spcAft>
              <a:buSzPts val="1100"/>
              <a:buChar char="-"/>
            </a:pPr>
            <a:r>
              <a:rPr lang="en-GB" sz="1100"/>
              <a:t>Contracts Dashboard - lists all available contracts in the system in the form of cards</a:t>
            </a:r>
            <a:endParaRPr sz="1100"/>
          </a:p>
          <a:p>
            <a:pPr indent="-298450" lvl="0" marL="457200" rtl="0" algn="l">
              <a:spcBef>
                <a:spcPts val="0"/>
              </a:spcBef>
              <a:spcAft>
                <a:spcPts val="0"/>
              </a:spcAft>
              <a:buSzPts val="1100"/>
              <a:buChar char="-"/>
            </a:pPr>
            <a:r>
              <a:rPr lang="en-GB" sz="1100"/>
              <a:t>Search Component- to search a contact by Company name</a:t>
            </a:r>
            <a:endParaRPr sz="1100"/>
          </a:p>
          <a:p>
            <a:pPr indent="-298450" lvl="0" marL="457200" rtl="0" algn="l">
              <a:spcBef>
                <a:spcPts val="0"/>
              </a:spcBef>
              <a:spcAft>
                <a:spcPts val="0"/>
              </a:spcAft>
              <a:buSzPts val="1100"/>
              <a:buChar char="-"/>
            </a:pPr>
            <a:r>
              <a:rPr lang="en-GB" sz="1100"/>
              <a:t>Modal </a:t>
            </a:r>
            <a:r>
              <a:rPr lang="en-GB" sz="1100"/>
              <a:t>Component</a:t>
            </a:r>
            <a:r>
              <a:rPr lang="en-GB" sz="1100"/>
              <a:t> - reusable for both adding and editing a contract</a:t>
            </a:r>
            <a:endParaRPr sz="1100"/>
          </a:p>
          <a:p>
            <a:pPr indent="-298450" lvl="0" marL="457200" rtl="0" algn="l">
              <a:spcBef>
                <a:spcPts val="0"/>
              </a:spcBef>
              <a:spcAft>
                <a:spcPts val="0"/>
              </a:spcAft>
              <a:buSzPts val="1100"/>
              <a:buChar char="-"/>
            </a:pPr>
            <a:r>
              <a:rPr lang="en-GB" sz="1100"/>
              <a:t>Reusable form components (input, datepickers, select) - used to create the add and edit item form</a:t>
            </a:r>
            <a:endParaRPr sz="1100"/>
          </a:p>
          <a:p>
            <a:pPr indent="0" lvl="0" marL="0" rtl="0" algn="l">
              <a:spcBef>
                <a:spcPts val="1600"/>
              </a:spcBef>
              <a:spcAft>
                <a:spcPts val="1600"/>
              </a:spcAft>
              <a:buNone/>
            </a:pPr>
            <a:r>
              <a:t/>
            </a:r>
            <a:endParaRPr sz="1100"/>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800">
                <a:latin typeface="Lato"/>
                <a:ea typeface="Lato"/>
                <a:cs typeface="Lato"/>
                <a:sym typeface="Lato"/>
              </a:rPr>
              <a:t>Why did you select the libraries you selected?</a:t>
            </a:r>
            <a:endParaRPr sz="1800"/>
          </a:p>
        </p:txBody>
      </p:sp>
      <p:sp>
        <p:nvSpPr>
          <p:cNvPr id="273" name="Google Shape;273;p22"/>
          <p:cNvSpPr txBox="1"/>
          <p:nvPr>
            <p:ph idx="1" type="body"/>
          </p:nvPr>
        </p:nvSpPr>
        <p:spPr>
          <a:xfrm>
            <a:off x="1297500" y="1379775"/>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Backend (API) libraries used:</a:t>
            </a:r>
            <a:endParaRPr/>
          </a:p>
          <a:p>
            <a:pPr indent="-311150" lvl="0" marL="457200" rtl="0" algn="l">
              <a:spcBef>
                <a:spcPts val="1600"/>
              </a:spcBef>
              <a:spcAft>
                <a:spcPts val="0"/>
              </a:spcAft>
              <a:buSzPts val="1300"/>
              <a:buChar char="-"/>
            </a:pPr>
            <a:r>
              <a:rPr lang="en-GB"/>
              <a:t>J</a:t>
            </a:r>
            <a:r>
              <a:rPr lang="en-GB"/>
              <a:t>son-server (Used to serve and manipulate  the data stored in a json file )</a:t>
            </a:r>
            <a:endParaRPr/>
          </a:p>
          <a:p>
            <a:pPr indent="0" lvl="0" marL="0" rtl="0" algn="l">
              <a:spcBef>
                <a:spcPts val="1600"/>
              </a:spcBef>
              <a:spcAft>
                <a:spcPts val="0"/>
              </a:spcAft>
              <a:buNone/>
            </a:pPr>
            <a:r>
              <a:rPr lang="en-GB"/>
              <a:t>Frontend libraries used:</a:t>
            </a:r>
            <a:endParaRPr/>
          </a:p>
          <a:p>
            <a:pPr indent="-311150" lvl="0" marL="457200" rtl="0" algn="l">
              <a:spcBef>
                <a:spcPts val="1600"/>
              </a:spcBef>
              <a:spcAft>
                <a:spcPts val="0"/>
              </a:spcAft>
              <a:buSzPts val="1300"/>
              <a:buChar char="-"/>
            </a:pPr>
            <a:r>
              <a:rPr lang="en-GB"/>
              <a:t>React + Redux + Redux Toolkit (JS Framework for GUI development)</a:t>
            </a:r>
            <a:endParaRPr/>
          </a:p>
          <a:p>
            <a:pPr indent="-311150" lvl="0" marL="457200" rtl="0" algn="l">
              <a:spcBef>
                <a:spcPts val="0"/>
              </a:spcBef>
              <a:spcAft>
                <a:spcPts val="0"/>
              </a:spcAft>
              <a:buSzPts val="1300"/>
              <a:buChar char="-"/>
            </a:pPr>
            <a:r>
              <a:rPr lang="en-GB"/>
              <a:t>React Google Login (for using google authentication services as a mode of </a:t>
            </a:r>
            <a:r>
              <a:rPr lang="en-GB"/>
              <a:t>authentication</a:t>
            </a:r>
            <a:r>
              <a:rPr lang="en-GB"/>
              <a:t> for the application)</a:t>
            </a:r>
            <a:endParaRPr/>
          </a:p>
          <a:p>
            <a:pPr indent="-311150" lvl="0" marL="457200" rtl="0" algn="l">
              <a:spcBef>
                <a:spcPts val="0"/>
              </a:spcBef>
              <a:spcAft>
                <a:spcPts val="0"/>
              </a:spcAft>
              <a:buSzPts val="1300"/>
              <a:buChar char="-"/>
            </a:pPr>
            <a:r>
              <a:rPr lang="en-GB"/>
              <a:t>React Bootstrap + React Material UI (CSS Framework for rapid prototyping. A mix was needed to use out of the box UI  components that each of them provides, which was found useful for prototyping)</a:t>
            </a:r>
            <a:endParaRPr/>
          </a:p>
          <a:p>
            <a:pPr indent="-311150" lvl="0" marL="457200" rtl="0" algn="l">
              <a:spcBef>
                <a:spcPts val="0"/>
              </a:spcBef>
              <a:spcAft>
                <a:spcPts val="0"/>
              </a:spcAft>
              <a:buSzPts val="1300"/>
              <a:buChar char="-"/>
            </a:pPr>
            <a:r>
              <a:rPr lang="en-GB"/>
              <a:t>Moment (to handle date-time </a:t>
            </a:r>
            <a:r>
              <a:rPr lang="en-GB"/>
              <a:t>formatting</a:t>
            </a:r>
            <a:r>
              <a:rPr lang="en-GB"/>
              <a:t>)</a:t>
            </a:r>
            <a:endParaRPr/>
          </a:p>
          <a:p>
            <a:pPr indent="-311150" lvl="0" marL="457200" rtl="0" algn="l">
              <a:spcBef>
                <a:spcPts val="0"/>
              </a:spcBef>
              <a:spcAft>
                <a:spcPts val="0"/>
              </a:spcAft>
              <a:buSzPts val="1300"/>
              <a:buChar char="-"/>
            </a:pPr>
            <a:r>
              <a:rPr lang="en-GB"/>
              <a:t>Formik + Yup  (for form validation and submission)</a:t>
            </a:r>
            <a:endParaRPr/>
          </a:p>
          <a:p>
            <a:pPr indent="0" lvl="0" marL="0" rtl="0" algn="l">
              <a:spcBef>
                <a:spcPts val="1600"/>
              </a:spcBef>
              <a:spcAft>
                <a:spcPts val="1600"/>
              </a:spcAft>
              <a:buNone/>
            </a:pPr>
            <a:r>
              <a:t/>
            </a:r>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800">
                <a:latin typeface="Lato"/>
                <a:ea typeface="Lato"/>
                <a:cs typeface="Lato"/>
                <a:sym typeface="Lato"/>
              </a:rPr>
              <a:t>How can you add any sort of type safety to the application?</a:t>
            </a:r>
            <a:endParaRPr sz="1800"/>
          </a:p>
        </p:txBody>
      </p:sp>
      <p:sp>
        <p:nvSpPr>
          <p:cNvPr id="279" name="Google Shape;279;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Initially, the backend api was thought to be developed with a proper DB design with JWT token based authentication that would protect the API routes.</a:t>
            </a:r>
            <a:endParaRPr/>
          </a:p>
          <a:p>
            <a:pPr indent="-311150" lvl="0" marL="457200" rtl="0" algn="l">
              <a:spcBef>
                <a:spcPts val="0"/>
              </a:spcBef>
              <a:spcAft>
                <a:spcPts val="0"/>
              </a:spcAft>
              <a:buSzPts val="1300"/>
              <a:buChar char="-"/>
            </a:pPr>
            <a:r>
              <a:rPr lang="en-GB"/>
              <a:t>Due to time </a:t>
            </a:r>
            <a:r>
              <a:rPr lang="en-GB"/>
              <a:t>constraint</a:t>
            </a:r>
            <a:r>
              <a:rPr lang="en-GB"/>
              <a:t> and the simplicity of the project, Google OAuth 2.0 was used to authenticate the user and have access to the application.</a:t>
            </a:r>
            <a:endParaRPr/>
          </a:p>
          <a:p>
            <a:pPr indent="-311150" lvl="0" marL="457200" rtl="0" algn="l">
              <a:spcBef>
                <a:spcPts val="0"/>
              </a:spcBef>
              <a:spcAft>
                <a:spcPts val="0"/>
              </a:spcAft>
              <a:buSzPts val="1300"/>
              <a:buChar char="-"/>
            </a:pPr>
            <a:r>
              <a:rPr lang="en-GB"/>
              <a:t>On the frontend side, since it is authenticated by google authentication, no routing is implemented so that the application is protected.</a:t>
            </a:r>
            <a:endParaRPr/>
          </a:p>
          <a:p>
            <a:pPr indent="-311150" lvl="0" marL="457200" rtl="0" algn="l">
              <a:spcBef>
                <a:spcPts val="0"/>
              </a:spcBef>
              <a:spcAft>
                <a:spcPts val="0"/>
              </a:spcAft>
              <a:buSzPts val="1300"/>
              <a:buChar char="-"/>
            </a:pPr>
            <a:r>
              <a:rPr lang="en-GB"/>
              <a:t>Furthermore, for adding, editing or deleting new item, modals are used so that no extra route is necessary. This was a design choice, considering the </a:t>
            </a:r>
            <a:r>
              <a:rPr lang="en-GB"/>
              <a:t>simplicity</a:t>
            </a:r>
            <a:r>
              <a:rPr lang="en-GB"/>
              <a:t> of the task.</a:t>
            </a:r>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2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800">
                <a:latin typeface="Lato"/>
                <a:ea typeface="Lato"/>
                <a:cs typeface="Lato"/>
                <a:sym typeface="Lato"/>
              </a:rPr>
              <a:t>How did you proceed to test and verify the correctness of the solution?</a:t>
            </a:r>
            <a:endParaRPr sz="1800">
              <a:latin typeface="Lato"/>
              <a:ea typeface="Lato"/>
              <a:cs typeface="Lato"/>
              <a:sym typeface="Lato"/>
            </a:endParaRPr>
          </a:p>
          <a:p>
            <a:pPr indent="0" lvl="0" marL="0" rtl="0" algn="l">
              <a:spcBef>
                <a:spcPts val="1600"/>
              </a:spcBef>
              <a:spcAft>
                <a:spcPts val="0"/>
              </a:spcAft>
              <a:buNone/>
            </a:pPr>
            <a:r>
              <a:t/>
            </a:r>
            <a:endParaRPr sz="1800"/>
          </a:p>
        </p:txBody>
      </p:sp>
      <p:sp>
        <p:nvSpPr>
          <p:cNvPr id="285" name="Google Shape;285;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Initially, I thought to implement JEST for automation testing, but due to time constraint and adding extra complexity to the project, it was scrapped</a:t>
            </a:r>
            <a:endParaRPr/>
          </a:p>
          <a:p>
            <a:pPr indent="-311150" lvl="0" marL="457200" rtl="0" algn="l">
              <a:spcBef>
                <a:spcPts val="0"/>
              </a:spcBef>
              <a:spcAft>
                <a:spcPts val="0"/>
              </a:spcAft>
              <a:buSzPts val="1300"/>
              <a:buChar char="-"/>
            </a:pPr>
            <a:r>
              <a:rPr lang="en-GB"/>
              <a:t>Manual testing was conducting on the following steps:</a:t>
            </a:r>
            <a:endParaRPr/>
          </a:p>
          <a:p>
            <a:pPr indent="-298450" lvl="1" marL="914400" rtl="0" algn="l">
              <a:spcBef>
                <a:spcPts val="0"/>
              </a:spcBef>
              <a:spcAft>
                <a:spcPts val="0"/>
              </a:spcAft>
              <a:buSzPts val="1100"/>
              <a:buChar char="-"/>
            </a:pPr>
            <a:r>
              <a:rPr lang="en-GB"/>
              <a:t>User can login with google and view the dashboard of all contract cards</a:t>
            </a:r>
            <a:endParaRPr/>
          </a:p>
          <a:p>
            <a:pPr indent="-298450" lvl="1" marL="914400" rtl="0" algn="l">
              <a:spcBef>
                <a:spcPts val="0"/>
              </a:spcBef>
              <a:spcAft>
                <a:spcPts val="0"/>
              </a:spcAft>
              <a:buSzPts val="1100"/>
              <a:buChar char="-"/>
            </a:pPr>
            <a:r>
              <a:rPr lang="en-GB"/>
              <a:t>Unauthorized users should only see the login page</a:t>
            </a:r>
            <a:endParaRPr/>
          </a:p>
          <a:p>
            <a:pPr indent="-298450" lvl="1" marL="914400" rtl="0" algn="l">
              <a:spcBef>
                <a:spcPts val="0"/>
              </a:spcBef>
              <a:spcAft>
                <a:spcPts val="0"/>
              </a:spcAft>
              <a:buSzPts val="1100"/>
              <a:buChar char="-"/>
            </a:pPr>
            <a:r>
              <a:rPr lang="en-GB"/>
              <a:t>F</a:t>
            </a:r>
            <a:r>
              <a:rPr lang="en-GB"/>
              <a:t>orced routing on web address bar should take the user to the login page, if user is not logged in</a:t>
            </a:r>
            <a:endParaRPr/>
          </a:p>
          <a:p>
            <a:pPr indent="-298450" lvl="1" marL="914400" rtl="0" algn="l">
              <a:spcBef>
                <a:spcPts val="0"/>
              </a:spcBef>
              <a:spcAft>
                <a:spcPts val="0"/>
              </a:spcAft>
              <a:buSzPts val="1100"/>
              <a:buChar char="-"/>
            </a:pPr>
            <a:r>
              <a:rPr lang="en-GB"/>
              <a:t>Application is responsive on different screen size and devices</a:t>
            </a:r>
            <a:endParaRPr/>
          </a:p>
          <a:p>
            <a:pPr indent="-298450" lvl="1" marL="914400" rtl="0" algn="l">
              <a:spcBef>
                <a:spcPts val="0"/>
              </a:spcBef>
              <a:spcAft>
                <a:spcPts val="0"/>
              </a:spcAft>
              <a:buSzPts val="1100"/>
              <a:buChar char="-"/>
            </a:pPr>
            <a:r>
              <a:rPr lang="en-GB"/>
              <a:t>Searching by name should show the searched item card, if an item is not found a blank screen is shown</a:t>
            </a:r>
            <a:endParaRPr/>
          </a:p>
          <a:p>
            <a:pPr indent="-298450" lvl="1" marL="914400" rtl="0" algn="l">
              <a:spcBef>
                <a:spcPts val="0"/>
              </a:spcBef>
              <a:spcAft>
                <a:spcPts val="0"/>
              </a:spcAft>
              <a:buSzPts val="1100"/>
              <a:buChar char="-"/>
            </a:pPr>
            <a:r>
              <a:rPr lang="en-GB"/>
              <a:t>User can edit an existing contract using the modal form</a:t>
            </a:r>
            <a:endParaRPr/>
          </a:p>
          <a:p>
            <a:pPr indent="-298450" lvl="1" marL="914400" rtl="0" algn="l">
              <a:spcBef>
                <a:spcPts val="0"/>
              </a:spcBef>
              <a:spcAft>
                <a:spcPts val="0"/>
              </a:spcAft>
              <a:buSzPts val="1100"/>
              <a:buChar char="-"/>
            </a:pPr>
            <a:r>
              <a:rPr lang="en-GB"/>
              <a:t>Form validation should work before submitting the data to the REST API</a:t>
            </a:r>
            <a:endParaRPr/>
          </a:p>
          <a:p>
            <a:pPr indent="-298450" lvl="1" marL="914400" rtl="0" algn="l">
              <a:spcBef>
                <a:spcPts val="0"/>
              </a:spcBef>
              <a:spcAft>
                <a:spcPts val="0"/>
              </a:spcAft>
              <a:buSzPts val="1100"/>
              <a:buChar char="-"/>
            </a:pPr>
            <a:r>
              <a:rPr lang="en-GB"/>
              <a:t>User can add a new contract item</a:t>
            </a:r>
            <a:endParaRPr/>
          </a:p>
          <a:p>
            <a:pPr indent="-298450" lvl="1" marL="914400" rtl="0" algn="l">
              <a:spcBef>
                <a:spcPts val="0"/>
              </a:spcBef>
              <a:spcAft>
                <a:spcPts val="0"/>
              </a:spcAft>
              <a:buSzPts val="1100"/>
              <a:buChar char="-"/>
            </a:pPr>
            <a:r>
              <a:rPr lang="en-GB"/>
              <a:t>User can delete an item from the edit form window successfully</a:t>
            </a:r>
            <a:endParaRPr/>
          </a:p>
          <a:p>
            <a:pPr indent="-298450" lvl="1" marL="914400" rtl="0" algn="l">
              <a:spcBef>
                <a:spcPts val="0"/>
              </a:spcBef>
              <a:spcAft>
                <a:spcPts val="0"/>
              </a:spcAft>
              <a:buSzPts val="1100"/>
              <a:buChar char="-"/>
            </a:pPr>
            <a:r>
              <a:rPr lang="en-GB"/>
              <a:t>Create, Read, Edit, Delete (CRUD) operations should instantly show effect on the contracts dashboard/list without the refreshing the application</a:t>
            </a:r>
            <a:endParaRPr/>
          </a:p>
          <a:p>
            <a:pPr indent="0" lvl="0" marL="457200" rtl="0" algn="l">
              <a:spcBef>
                <a:spcPts val="1600"/>
              </a:spcBef>
              <a:spcAft>
                <a:spcPts val="1600"/>
              </a:spcAft>
              <a:buNone/>
            </a:pPr>
            <a:r>
              <a:t/>
            </a:r>
            <a:endParaRPr/>
          </a:p>
        </p:txBody>
      </p:sp>
    </p:spTree>
  </p:cSld>
  <p:clrMapOvr>
    <a:masterClrMapping/>
  </p:clrMapOvr>
  <mc:AlternateContent>
    <mc:Choice Requires="p14">
      <p:transition spd="slow" p14:dur="1000">
        <p14:flip dir="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t>Additional thoughts and notes</a:t>
            </a:r>
            <a:endParaRPr sz="1800"/>
          </a:p>
        </p:txBody>
      </p:sp>
      <p:sp>
        <p:nvSpPr>
          <p:cNvPr id="291" name="Google Shape;291;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Given more time:</a:t>
            </a:r>
            <a:endParaRPr/>
          </a:p>
          <a:p>
            <a:pPr indent="-311150" lvl="0" marL="457200" rtl="0" algn="l">
              <a:spcBef>
                <a:spcPts val="1600"/>
              </a:spcBef>
              <a:spcAft>
                <a:spcPts val="0"/>
              </a:spcAft>
              <a:buSzPts val="1300"/>
              <a:buChar char="-"/>
            </a:pPr>
            <a:r>
              <a:rPr lang="en-GB"/>
              <a:t>I would create a proper DB and backend service with authentication for more security layer</a:t>
            </a:r>
            <a:endParaRPr/>
          </a:p>
          <a:p>
            <a:pPr indent="-311150" lvl="0" marL="457200" rtl="0" algn="l">
              <a:spcBef>
                <a:spcPts val="0"/>
              </a:spcBef>
              <a:spcAft>
                <a:spcPts val="0"/>
              </a:spcAft>
              <a:buSzPts val="1300"/>
              <a:buChar char="-"/>
            </a:pPr>
            <a:r>
              <a:rPr lang="en-GB"/>
              <a:t>Add </a:t>
            </a:r>
            <a:r>
              <a:rPr lang="en-GB"/>
              <a:t>feedback</a:t>
            </a:r>
            <a:r>
              <a:rPr lang="en-GB"/>
              <a:t>, in the GUI when the user performs CRUD </a:t>
            </a:r>
            <a:r>
              <a:rPr lang="en-GB"/>
              <a:t>operation using the application</a:t>
            </a:r>
            <a:endParaRPr/>
          </a:p>
          <a:p>
            <a:pPr indent="-311150" lvl="0" marL="457200" rtl="0" algn="l">
              <a:spcBef>
                <a:spcPts val="0"/>
              </a:spcBef>
              <a:spcAft>
                <a:spcPts val="0"/>
              </a:spcAft>
              <a:buSzPts val="1300"/>
              <a:buChar char="-"/>
            </a:pPr>
            <a:r>
              <a:rPr lang="en-GB"/>
              <a:t>Make the GUI look more appealing, without impacting performance</a:t>
            </a:r>
            <a:endParaRPr/>
          </a:p>
          <a:p>
            <a:pPr indent="-311150" lvl="0" marL="457200" rtl="0" algn="l">
              <a:spcBef>
                <a:spcPts val="0"/>
              </a:spcBef>
              <a:spcAft>
                <a:spcPts val="0"/>
              </a:spcAft>
              <a:buSzPts val="1300"/>
              <a:buChar char="-"/>
            </a:pPr>
            <a:r>
              <a:rPr lang="en-GB"/>
              <a:t>Add routing with the application to implement </a:t>
            </a:r>
            <a:endParaRPr/>
          </a:p>
          <a:p>
            <a:pPr indent="-298450" lvl="1" marL="914400" rtl="0" algn="l">
              <a:spcBef>
                <a:spcPts val="0"/>
              </a:spcBef>
              <a:spcAft>
                <a:spcPts val="0"/>
              </a:spcAft>
              <a:buSzPts val="1100"/>
              <a:buChar char="-"/>
            </a:pPr>
            <a:r>
              <a:rPr lang="en-GB"/>
              <a:t>Detailed view of a contract</a:t>
            </a:r>
            <a:endParaRPr/>
          </a:p>
          <a:p>
            <a:pPr indent="-298450" lvl="1" marL="914400" rtl="0" algn="l">
              <a:spcBef>
                <a:spcPts val="0"/>
              </a:spcBef>
              <a:spcAft>
                <a:spcPts val="0"/>
              </a:spcAft>
              <a:buSzPts val="1100"/>
              <a:buChar char="-"/>
            </a:pPr>
            <a:r>
              <a:rPr lang="en-GB"/>
              <a:t>Dashboard with user statistics, notification and contracts overview</a:t>
            </a:r>
            <a:endParaRPr/>
          </a:p>
          <a:p>
            <a:pPr indent="-298450" lvl="1" marL="914400" rtl="0" algn="l">
              <a:spcBef>
                <a:spcPts val="0"/>
              </a:spcBef>
              <a:spcAft>
                <a:spcPts val="0"/>
              </a:spcAft>
              <a:buSzPts val="1100"/>
              <a:buChar char="-"/>
            </a:pPr>
            <a:r>
              <a:rPr lang="en-GB"/>
              <a:t>Notification about contracts that are close to its expiration date and renewal negotiation date</a:t>
            </a:r>
            <a:endParaRPr/>
          </a:p>
          <a:p>
            <a:pPr indent="-298450" lvl="1" marL="914400" rtl="0" algn="l">
              <a:spcBef>
                <a:spcPts val="0"/>
              </a:spcBef>
              <a:spcAft>
                <a:spcPts val="0"/>
              </a:spcAft>
              <a:buSzPts val="1100"/>
              <a:buChar char="-"/>
            </a:pPr>
            <a:r>
              <a:rPr lang="en-GB"/>
              <a:t>User management profile and personalization</a:t>
            </a:r>
            <a:endParaRPr/>
          </a:p>
          <a:p>
            <a:pPr indent="-298450" lvl="1" marL="914400" rtl="0" algn="l">
              <a:spcBef>
                <a:spcPts val="0"/>
              </a:spcBef>
              <a:spcAft>
                <a:spcPts val="0"/>
              </a:spcAft>
              <a:buSzPts val="1100"/>
              <a:buChar char="-"/>
            </a:pPr>
            <a:r>
              <a:rPr lang="en-GB"/>
              <a:t>Implementat validate login in the date-time of start, end and renew period</a:t>
            </a:r>
            <a:endParaRPr/>
          </a:p>
        </p:txBody>
      </p:sp>
    </p:spTree>
  </p:cSld>
  <p:clrMapOvr>
    <a:masterClrMapping/>
  </p:clrMapOvr>
  <mc:AlternateContent>
    <mc:Choice Requires="p14">
      <p:transition spd="slow" p14:dur="10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